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6" r:id="rId5"/>
    <p:sldId id="278" r:id="rId6"/>
    <p:sldId id="272" r:id="rId7"/>
    <p:sldId id="269" r:id="rId8"/>
    <p:sldId id="258" r:id="rId9"/>
    <p:sldId id="280" r:id="rId10"/>
    <p:sldId id="281" r:id="rId11"/>
    <p:sldId id="283" r:id="rId12"/>
    <p:sldId id="284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75621-C8A0-0ADB-CDD4-D277E6BA5F4B}" v="2" dt="2023-11-08T20:53:13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B3899-A98F-42E6-AD49-E138549DA82E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DA99F-BD5C-40E2-ACD4-8E7E3759E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1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7DA99F-BD5C-40E2-ACD4-8E7E3759E2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8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1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&#10;&#10;Description automatically generated with low confidence">
            <a:extLst>
              <a:ext uri="{FF2B5EF4-FFF2-40B4-BE49-F238E27FC236}">
                <a16:creationId xmlns:a16="http://schemas.microsoft.com/office/drawing/2014/main" id="{F7CBE9A9-2BF7-2385-DF6A-0DE02625C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8557" y="5048912"/>
            <a:ext cx="3146577" cy="124535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DEE3DA89-C8F2-62E1-9D31-EE8BB48A5D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Executive leadership update</a:t>
            </a:r>
            <a:br>
              <a:rPr lang="en-US" dirty="0"/>
            </a:br>
            <a:r>
              <a:rPr lang="en-US" dirty="0"/>
              <a:t>11/21/23</a:t>
            </a:r>
          </a:p>
        </p:txBody>
      </p:sp>
    </p:spTree>
    <p:extLst>
      <p:ext uri="{BB962C8B-B14F-4D97-AF65-F5344CB8AC3E}">
        <p14:creationId xmlns:p14="http://schemas.microsoft.com/office/powerpoint/2010/main" val="1553559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B373-95E2-35E0-B880-4337DF1E7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46" y="121437"/>
            <a:ext cx="4686254" cy="1291798"/>
          </a:xfrm>
        </p:spPr>
        <p:txBody>
          <a:bodyPr>
            <a:normAutofit/>
          </a:bodyPr>
          <a:lstStyle/>
          <a:p>
            <a:r>
              <a:rPr lang="en-US" sz="4500"/>
              <a:t>What’s new in Finance: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C1AB4-05E4-A3A9-61E3-A540A196E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674" y="1097878"/>
            <a:ext cx="11186778" cy="5638663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rgbClr val="1A09B5"/>
                </a:solidFill>
                <a:latin typeface="Calibri"/>
                <a:cs typeface="Calibri"/>
              </a:rPr>
              <a:t>Staffing</a:t>
            </a:r>
            <a:endParaRPr lang="en-US" sz="1800">
              <a:latin typeface="Calibri"/>
              <a:cs typeface="Calibri"/>
            </a:endParaRP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2 Remaining open positions</a:t>
            </a:r>
          </a:p>
          <a:p>
            <a:pPr marL="264795" lvl="1">
              <a:buFont typeface="Wingdings,Sans-Serif" panose="020B0602020104020603" pitchFamily="34" charset="0"/>
              <a:buChar char="q"/>
            </a:pPr>
            <a:r>
              <a:rPr lang="en-US">
                <a:solidFill>
                  <a:srgbClr val="2E2B21"/>
                </a:solidFill>
                <a:latin typeface="Calibri"/>
                <a:cs typeface="Calibri"/>
              </a:rPr>
              <a:t> Grants and Contracts Financial Administrator (compliance role)</a:t>
            </a:r>
          </a:p>
          <a:p>
            <a:pPr marL="264795" lvl="1">
              <a:buFont typeface="Wingdings,Sans-Serif" panose="020B0602020104020603" pitchFamily="34" charset="0"/>
              <a:buChar char="q"/>
            </a:pPr>
            <a:r>
              <a:rPr lang="en-US">
                <a:solidFill>
                  <a:srgbClr val="2E2B21"/>
                </a:solidFill>
                <a:latin typeface="Calibri"/>
                <a:cs typeface="Calibri"/>
              </a:rPr>
              <a:t> Senior Grants Accountant </a:t>
            </a:r>
            <a:endParaRPr lang="en-US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sz="1800">
                <a:solidFill>
                  <a:srgbClr val="1A09B5"/>
                </a:solidFill>
                <a:latin typeface="Calibri"/>
                <a:cs typeface="Calibri"/>
              </a:rPr>
              <a:t>Fiscal Reporting/Claiming Priorities</a:t>
            </a:r>
            <a:endParaRPr lang="en-US" sz="1800">
              <a:latin typeface="Calibri"/>
              <a:cs typeface="Calibri"/>
            </a:endParaRP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EIE - Q1 and Q2 </a:t>
            </a: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FVPSA - FVPSA Core, FVPSA ARP, DVPI, FVPSA ARP (DV78), FVPSA ARP (SA42) </a:t>
            </a: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OVS - BAR, Q3 and Q4</a:t>
            </a: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DCJS - DCJS SA, DCJS SANE</a:t>
            </a:r>
            <a:endParaRPr lang="en-US" sz="1800">
              <a:solidFill>
                <a:srgbClr val="2E2B21"/>
              </a:solidFill>
              <a:latin typeface="Calibri"/>
              <a:cs typeface="Calibri"/>
            </a:endParaRP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solidFill>
                  <a:srgbClr val="2E2B21"/>
                </a:solidFill>
                <a:latin typeface="Calibri"/>
                <a:cs typeface="Calibri"/>
              </a:rPr>
              <a:t>OVW - Q3 and Q4</a:t>
            </a: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solidFill>
                  <a:srgbClr val="2E2B21"/>
                </a:solidFill>
                <a:latin typeface="Calibri"/>
                <a:cs typeface="Calibri"/>
              </a:rPr>
              <a:t>County</a:t>
            </a:r>
          </a:p>
          <a:p>
            <a:pPr marL="264795" lvl="1">
              <a:buFont typeface="Wingdings" panose="020B0602020104020603" pitchFamily="34" charset="0"/>
              <a:buChar char="q"/>
            </a:pPr>
            <a:r>
              <a:rPr lang="en-US">
                <a:solidFill>
                  <a:srgbClr val="2E2B21"/>
                </a:solidFill>
                <a:latin typeface="Calibri"/>
                <a:cs typeface="Calibri"/>
              </a:rPr>
              <a:t>  Current - VER230003</a:t>
            </a:r>
          </a:p>
          <a:p>
            <a:pPr marL="264795" lvl="1">
              <a:buFont typeface="Wingdings" panose="020B0602020104020603" pitchFamily="34" charset="0"/>
              <a:buChar char="q"/>
            </a:pPr>
            <a:r>
              <a:rPr lang="en-US">
                <a:solidFill>
                  <a:srgbClr val="2E2B21"/>
                </a:solidFill>
                <a:latin typeface="Calibri"/>
                <a:cs typeface="Calibri"/>
              </a:rPr>
              <a:t>  YTD billing required for remaining contracts recently executed: - VER230004, VER230005, VER230006, VER230007</a:t>
            </a:r>
          </a:p>
          <a:p>
            <a:pPr marL="342900" indent="-342900">
              <a:buFont typeface="Wingdings" panose="020B0602020104020603" pitchFamily="34" charset="0"/>
              <a:buChar char="q"/>
            </a:pPr>
            <a:r>
              <a:rPr lang="en-US" sz="1800">
                <a:latin typeface="Calibri"/>
                <a:cs typeface="Calibri"/>
              </a:rPr>
              <a:t>DSS - October</a:t>
            </a:r>
          </a:p>
          <a:p>
            <a:pPr marL="0" indent="0">
              <a:buNone/>
            </a:pPr>
            <a:endParaRPr lang="en-US">
              <a:solidFill>
                <a:srgbClr val="2E2B21"/>
              </a:solidFill>
              <a:latin typeface="Tw Cen MT" panose="020B0602020104020603"/>
            </a:endParaRPr>
          </a:p>
          <a:p>
            <a:pPr marL="264795" lvl="1">
              <a:buFont typeface="Wingdings" panose="020B0602020104020603" pitchFamily="34" charset="0"/>
              <a:buChar char="q"/>
            </a:pPr>
            <a:endParaRPr lang="en-US" sz="1600">
              <a:solidFill>
                <a:srgbClr val="2E2B21"/>
              </a:solidFill>
              <a:latin typeface="TW Cen MT"/>
            </a:endParaRPr>
          </a:p>
          <a:p>
            <a:pPr marL="0" indent="0">
              <a:buNone/>
            </a:pPr>
            <a:endParaRPr lang="en-US">
              <a:solidFill>
                <a:srgbClr val="1A09B5"/>
              </a:solidFill>
              <a:latin typeface="TW Cen MT"/>
            </a:endParaRPr>
          </a:p>
          <a:p>
            <a:pPr marL="342900" indent="-342900">
              <a:buFont typeface="Wingdings" panose="020B0602020104020603" pitchFamily="34" charset="0"/>
              <a:buChar char="q"/>
            </a:pPr>
            <a:endParaRPr lang="en-US" sz="2000">
              <a:solidFill>
                <a:srgbClr val="2E2B21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819534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FBC8-DF30-6E99-A8E7-341D2494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new in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47F6A-70F7-334F-9448-DC8E1D1E8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12108" cy="3175096"/>
          </a:xfrm>
        </p:spPr>
        <p:txBody>
          <a:bodyPr vert="horz" lIns="45720" tIns="45720" rIns="45720" bIns="45720" rtlCol="0" anchor="t">
            <a:normAutofit/>
          </a:bodyPr>
          <a:lstStyle/>
          <a:p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6456DA-2532-AAD6-2D4A-EC4ADA73D4B1}"/>
              </a:ext>
            </a:extLst>
          </p:cNvPr>
          <p:cNvSpPr txBox="1"/>
          <p:nvPr/>
        </p:nvSpPr>
        <p:spPr>
          <a:xfrm>
            <a:off x="1019432" y="1935891"/>
            <a:ext cx="9065739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/>
              <a:t>Summer community events provided reach and frequency and a great re-launch for brand visibility. 20 events attended with more than 1000 community members engaged. </a:t>
            </a:r>
          </a:p>
          <a:p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Inaugural, October Domestic Violence Awareness Campaign was a success! Raising over $7500 and connecting with multiple organizations for support and participation. Vera House on-site at Westcott Cultural Fair, Parthenon Books, Domestic Violence Expressive Art Event @SU, CEO Meet and Greet, Halloween Bash fundraiser @Life Force.</a:t>
            </a:r>
          </a:p>
          <a:p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Current planning: Holiday fundraising, January 'Next Chapter Celebration' in-process. </a:t>
            </a:r>
          </a:p>
          <a:p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Looking ahead: WRC (March) and EAC (June 21) - meetings this week with the directors of those depts provided valuable historic information that will help with planning and execution.</a:t>
            </a:r>
          </a:p>
          <a:p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Annual, New Beginnings Gala, has been moved to October 19, 2024, to fall in DVAM and provide time for planning. 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0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D8DE-3A10-EE6B-EC2D-781EF9766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337" y="71309"/>
            <a:ext cx="8692259" cy="1065454"/>
          </a:xfrm>
        </p:spPr>
        <p:txBody>
          <a:bodyPr/>
          <a:lstStyle/>
          <a:p>
            <a:r>
              <a:rPr lang="en-US" b="1">
                <a:latin typeface="TW Cen MT"/>
                <a:ea typeface="Calibri"/>
                <a:cs typeface="Calibri"/>
              </a:rPr>
              <a:t>Agency Updates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1241-2400-DB9F-B736-8F2A0E0BB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833" y="902737"/>
            <a:ext cx="11227311" cy="5792567"/>
          </a:xfrm>
        </p:spPr>
        <p:txBody>
          <a:bodyPr vert="horz" lIns="45720" tIns="45720" rIns="45720" bIns="45720" rtlCol="0" anchor="t">
            <a:normAutofit fontScale="92500" lnSpcReduction="20000"/>
          </a:bodyPr>
          <a:lstStyle/>
          <a:p>
            <a:r>
              <a:rPr lang="en-US" sz="1200" b="1" dirty="0">
                <a:latin typeface="TW Cen MT"/>
                <a:ea typeface="Calibri"/>
                <a:cs typeface="Calibri"/>
              </a:rPr>
              <a:t>Chief Executive Office Update: 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Scheduling meetings with funders </a:t>
            </a:r>
          </a:p>
          <a:p>
            <a:pPr marL="447675" lvl="2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Met with OPDV (EIE) October 26 and with their leadership on November 1 </a:t>
            </a:r>
          </a:p>
          <a:p>
            <a:pPr marL="447675" lvl="2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Met with OCFS (FVPSP – 3 contracts and 2 grants) on October 24</a:t>
            </a:r>
          </a:p>
          <a:p>
            <a:pPr marL="447675" lvl="2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Scheduled to meet with NYSDOH November 20th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Meet and Greet CEO hosted by VH Board on October 27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Met with Colleen Merced, ED, McMahon Ryan CAC, and Jarrett Woodfork, Chief ADA 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Grant Discovery scheduled to be finalized on Monday, Nov. 6th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Meeting with Mayor Walsh and Deputy Owens Tuesday, Nov 7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HR Generalist started on Nov 1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Staff orientation pivot (Surge of COVID and illnesses)</a:t>
            </a:r>
          </a:p>
          <a:p>
            <a:pPr marL="447675" lvl="2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Sat., October 28 9am – 5pm virtual </a:t>
            </a:r>
          </a:p>
          <a:p>
            <a:pPr lvl="4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Great success – 36 attendees fully engaged </a:t>
            </a:r>
          </a:p>
          <a:p>
            <a:pPr lvl="5"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Eval. Results – 88.46% learn something new; satisfaction rated excellent (77%) and good (23%); and nearly all team members completed the evaluation </a:t>
            </a:r>
          </a:p>
          <a:p>
            <a:pPr lvl="5">
              <a:buFont typeface="Wingdings" panose="020B0602020104020603" pitchFamily="34" charset="0"/>
              <a:buChar char="q"/>
            </a:pPr>
            <a:r>
              <a:rPr lang="en-US" sz="1200">
                <a:latin typeface="Calibri"/>
                <a:ea typeface="Calibri"/>
                <a:cs typeface="Calibri"/>
              </a:rPr>
              <a:t>The week of Nov. 13, all required team members will be provided with access to our </a:t>
            </a:r>
            <a:r>
              <a:rPr lang="en-US" sz="1200">
                <a:latin typeface="Calibri"/>
                <a:ea typeface="+mn-lt"/>
                <a:cs typeface="+mn-lt"/>
              </a:rPr>
              <a:t>Succeed Management Solutions System</a:t>
            </a:r>
            <a:r>
              <a:rPr lang="en-US" sz="1200">
                <a:latin typeface="Calibri"/>
                <a:ea typeface="+mn-lt"/>
                <a:cs typeface="Calibri"/>
              </a:rPr>
              <a:t>, which is a self-paced training modules. The 12 hours required must be completed by December 31, 2023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OCFS Site Visit (FVPSP) November 16, 2023, 1pm – 4pm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OCFS Renewal Site visit scheduled for December 6, 2023, 10am – 2pm</a:t>
            </a:r>
            <a:endParaRPr lang="en-US" sz="1200" dirty="0"/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North Shelter reopening – before Christmas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Scheduled to meet with Arise on November 14 re: Medicaid Billing 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Accepted OPDV Flexible Spending Funds $35k</a:t>
            </a:r>
          </a:p>
          <a:p>
            <a:pPr>
              <a:buFont typeface="Wingdings" panose="020B0602020104020603" pitchFamily="34" charset="0"/>
              <a:buChar char="q"/>
            </a:pPr>
            <a:r>
              <a:rPr lang="en-US" sz="1200" dirty="0">
                <a:latin typeface="Calibri"/>
                <a:ea typeface="Calibri"/>
                <a:cs typeface="Calibri"/>
              </a:rPr>
              <a:t>Great accomplishment: 2021-2022 and 2023 through Qtr. 3grant reports completed to prevent stop payment – VAWA DCJS</a:t>
            </a:r>
          </a:p>
          <a:p>
            <a:pPr>
              <a:buFont typeface="Wingdings" panose="020B0602020104020603" pitchFamily="34" charset="0"/>
              <a:buChar char="q"/>
            </a:pPr>
            <a:endParaRPr lang="en-US" sz="1200">
              <a:latin typeface="Calibri"/>
              <a:ea typeface="Calibri"/>
              <a:cs typeface="Calibri"/>
            </a:endParaRPr>
          </a:p>
          <a:p>
            <a:pPr>
              <a:buFont typeface="Wingdings" panose="020B0602020104020603" pitchFamily="34" charset="0"/>
              <a:buChar char="q"/>
            </a:pPr>
            <a:endParaRPr lang="en-US" sz="1600">
              <a:latin typeface="Calibri"/>
              <a:ea typeface="Calibri"/>
              <a:cs typeface="Calibri"/>
            </a:endParaRPr>
          </a:p>
          <a:p>
            <a:pPr>
              <a:buFont typeface="Wingdings" panose="020B0602020104020603" pitchFamily="34" charset="0"/>
              <a:buChar char="q"/>
            </a:pPr>
            <a:endParaRPr lang="en-US" sz="16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144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25F17-E7B3-C188-8957-6FD036EC5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0"/>
            <a:ext cx="9720072" cy="1499616"/>
          </a:xfrm>
        </p:spPr>
        <p:txBody>
          <a:bodyPr/>
          <a:lstStyle/>
          <a:p>
            <a:r>
              <a:rPr lang="en-US"/>
              <a:t>What’s New with Advocacy?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83C21E7-9159-97ED-CE08-F3CB24963F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36386"/>
              </p:ext>
            </p:extLst>
          </p:nvPr>
        </p:nvGraphicFramePr>
        <p:xfrm>
          <a:off x="506071" y="1242750"/>
          <a:ext cx="10417404" cy="3931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89848">
                  <a:extLst>
                    <a:ext uri="{9D8B030D-6E8A-4147-A177-3AD203B41FA5}">
                      <a16:colId xmlns:a16="http://schemas.microsoft.com/office/drawing/2014/main" val="3725762046"/>
                    </a:ext>
                  </a:extLst>
                </a:gridCol>
                <a:gridCol w="696071">
                  <a:extLst>
                    <a:ext uri="{9D8B030D-6E8A-4147-A177-3AD203B41FA5}">
                      <a16:colId xmlns:a16="http://schemas.microsoft.com/office/drawing/2014/main" val="2241465620"/>
                    </a:ext>
                  </a:extLst>
                </a:gridCol>
                <a:gridCol w="562709">
                  <a:extLst>
                    <a:ext uri="{9D8B030D-6E8A-4147-A177-3AD203B41FA5}">
                      <a16:colId xmlns:a16="http://schemas.microsoft.com/office/drawing/2014/main" val="1873708384"/>
                    </a:ext>
                  </a:extLst>
                </a:gridCol>
                <a:gridCol w="633046">
                  <a:extLst>
                    <a:ext uri="{9D8B030D-6E8A-4147-A177-3AD203B41FA5}">
                      <a16:colId xmlns:a16="http://schemas.microsoft.com/office/drawing/2014/main" val="2788096769"/>
                    </a:ext>
                  </a:extLst>
                </a:gridCol>
                <a:gridCol w="713433">
                  <a:extLst>
                    <a:ext uri="{9D8B030D-6E8A-4147-A177-3AD203B41FA5}">
                      <a16:colId xmlns:a16="http://schemas.microsoft.com/office/drawing/2014/main" val="4057844564"/>
                    </a:ext>
                  </a:extLst>
                </a:gridCol>
                <a:gridCol w="803868">
                  <a:extLst>
                    <a:ext uri="{9D8B030D-6E8A-4147-A177-3AD203B41FA5}">
                      <a16:colId xmlns:a16="http://schemas.microsoft.com/office/drawing/2014/main" val="2008835913"/>
                    </a:ext>
                  </a:extLst>
                </a:gridCol>
                <a:gridCol w="763675">
                  <a:extLst>
                    <a:ext uri="{9D8B030D-6E8A-4147-A177-3AD203B41FA5}">
                      <a16:colId xmlns:a16="http://schemas.microsoft.com/office/drawing/2014/main" val="1283235712"/>
                    </a:ext>
                  </a:extLst>
                </a:gridCol>
                <a:gridCol w="753626">
                  <a:extLst>
                    <a:ext uri="{9D8B030D-6E8A-4147-A177-3AD203B41FA5}">
                      <a16:colId xmlns:a16="http://schemas.microsoft.com/office/drawing/2014/main" val="1896915747"/>
                    </a:ext>
                  </a:extLst>
                </a:gridCol>
                <a:gridCol w="844062">
                  <a:extLst>
                    <a:ext uri="{9D8B030D-6E8A-4147-A177-3AD203B41FA5}">
                      <a16:colId xmlns:a16="http://schemas.microsoft.com/office/drawing/2014/main" val="418599714"/>
                    </a:ext>
                  </a:extLst>
                </a:gridCol>
                <a:gridCol w="783771">
                  <a:extLst>
                    <a:ext uri="{9D8B030D-6E8A-4147-A177-3AD203B41FA5}">
                      <a16:colId xmlns:a16="http://schemas.microsoft.com/office/drawing/2014/main" val="3330573966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3681557454"/>
                    </a:ext>
                  </a:extLst>
                </a:gridCol>
                <a:gridCol w="760939">
                  <a:extLst>
                    <a:ext uri="{9D8B030D-6E8A-4147-A177-3AD203B41FA5}">
                      <a16:colId xmlns:a16="http://schemas.microsoft.com/office/drawing/2014/main" val="4061025118"/>
                    </a:ext>
                  </a:extLst>
                </a:gridCol>
                <a:gridCol w="1038633">
                  <a:extLst>
                    <a:ext uri="{9D8B030D-6E8A-4147-A177-3AD203B41FA5}">
                      <a16:colId xmlns:a16="http://schemas.microsoft.com/office/drawing/2014/main" val="1468624031"/>
                    </a:ext>
                  </a:extLst>
                </a:gridCol>
              </a:tblGrid>
              <a:tr h="287750">
                <a:tc>
                  <a:txBody>
                    <a:bodyPr/>
                    <a:lstStyle/>
                    <a:p>
                      <a:r>
                        <a:rPr lang="en-US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Nov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056555"/>
                  </a:ext>
                </a:extLst>
              </a:tr>
              <a:tr h="287750">
                <a:tc>
                  <a:txBody>
                    <a:bodyPr/>
                    <a:lstStyle/>
                    <a:p>
                      <a:r>
                        <a:rPr lang="en-US" b="1"/>
                        <a:t># Clients served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667537"/>
                  </a:ext>
                </a:extLst>
              </a:tr>
              <a:tr h="496665">
                <a:tc>
                  <a:txBody>
                    <a:bodyPr/>
                    <a:lstStyle/>
                    <a:p>
                      <a:r>
                        <a:rPr lang="en-US" b="1"/>
                        <a:t># days between crisis call and assigned advocate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786241"/>
                  </a:ext>
                </a:extLst>
              </a:tr>
              <a:tr h="287750">
                <a:tc>
                  <a:txBody>
                    <a:bodyPr/>
                    <a:lstStyle/>
                    <a:p>
                      <a:r>
                        <a:rPr lang="en-US" b="1"/>
                        <a:t># of referrals into Advocacy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121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086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8908-0B94-08AC-EAC7-F7AA22CF4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-94593"/>
            <a:ext cx="9720072" cy="1861073"/>
          </a:xfrm>
        </p:spPr>
        <p:txBody>
          <a:bodyPr/>
          <a:lstStyle/>
          <a:p>
            <a:r>
              <a:rPr lang="en-US"/>
              <a:t>What is new with Clinical Team?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6109DFE-D8A0-55E1-61FC-6B24ADAA4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487408"/>
              </p:ext>
            </p:extLst>
          </p:nvPr>
        </p:nvGraphicFramePr>
        <p:xfrm>
          <a:off x="170823" y="1245477"/>
          <a:ext cx="11501221" cy="37514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5790">
                  <a:extLst>
                    <a:ext uri="{9D8B030D-6E8A-4147-A177-3AD203B41FA5}">
                      <a16:colId xmlns:a16="http://schemas.microsoft.com/office/drawing/2014/main" val="532442920"/>
                    </a:ext>
                  </a:extLst>
                </a:gridCol>
                <a:gridCol w="646016">
                  <a:extLst>
                    <a:ext uri="{9D8B030D-6E8A-4147-A177-3AD203B41FA5}">
                      <a16:colId xmlns:a16="http://schemas.microsoft.com/office/drawing/2014/main" val="3760582419"/>
                    </a:ext>
                  </a:extLst>
                </a:gridCol>
                <a:gridCol w="593821">
                  <a:extLst>
                    <a:ext uri="{9D8B030D-6E8A-4147-A177-3AD203B41FA5}">
                      <a16:colId xmlns:a16="http://schemas.microsoft.com/office/drawing/2014/main" val="977725997"/>
                    </a:ext>
                  </a:extLst>
                </a:gridCol>
                <a:gridCol w="810796">
                  <a:extLst>
                    <a:ext uri="{9D8B030D-6E8A-4147-A177-3AD203B41FA5}">
                      <a16:colId xmlns:a16="http://schemas.microsoft.com/office/drawing/2014/main" val="579938655"/>
                    </a:ext>
                  </a:extLst>
                </a:gridCol>
                <a:gridCol w="1016348">
                  <a:extLst>
                    <a:ext uri="{9D8B030D-6E8A-4147-A177-3AD203B41FA5}">
                      <a16:colId xmlns:a16="http://schemas.microsoft.com/office/drawing/2014/main" val="193937122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3531771755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3966799636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1288295867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4152876375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730331128"/>
                    </a:ext>
                  </a:extLst>
                </a:gridCol>
                <a:gridCol w="970670">
                  <a:extLst>
                    <a:ext uri="{9D8B030D-6E8A-4147-A177-3AD203B41FA5}">
                      <a16:colId xmlns:a16="http://schemas.microsoft.com/office/drawing/2014/main" val="2483053198"/>
                    </a:ext>
                  </a:extLst>
                </a:gridCol>
                <a:gridCol w="833634">
                  <a:extLst>
                    <a:ext uri="{9D8B030D-6E8A-4147-A177-3AD203B41FA5}">
                      <a16:colId xmlns:a16="http://schemas.microsoft.com/office/drawing/2014/main" val="2862235215"/>
                    </a:ext>
                  </a:extLst>
                </a:gridCol>
                <a:gridCol w="810796">
                  <a:extLst>
                    <a:ext uri="{9D8B030D-6E8A-4147-A177-3AD203B41FA5}">
                      <a16:colId xmlns:a16="http://schemas.microsoft.com/office/drawing/2014/main" val="576525603"/>
                    </a:ext>
                  </a:extLst>
                </a:gridCol>
              </a:tblGrid>
              <a:tr h="547087">
                <a:tc>
                  <a:txBody>
                    <a:bodyPr/>
                    <a:lstStyle/>
                    <a:p>
                      <a:r>
                        <a:rPr lang="en-US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34254"/>
                  </a:ext>
                </a:extLst>
              </a:tr>
              <a:tr h="1016018">
                <a:tc>
                  <a:txBody>
                    <a:bodyPr/>
                    <a:lstStyle/>
                    <a:p>
                      <a:r>
                        <a:rPr lang="en-US" sz="1400"/>
                        <a:t># of separate  individuals served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219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976683"/>
                  </a:ext>
                </a:extLst>
              </a:tr>
              <a:tr h="547087">
                <a:tc>
                  <a:txBody>
                    <a:bodyPr/>
                    <a:lstStyle/>
                    <a:p>
                      <a:r>
                        <a:rPr lang="en-US" sz="1400"/>
                        <a:t># sessions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365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0391"/>
                  </a:ext>
                </a:extLst>
              </a:tr>
              <a:tr h="547087">
                <a:tc>
                  <a:txBody>
                    <a:bodyPr/>
                    <a:lstStyle/>
                    <a:p>
                      <a:r>
                        <a:rPr lang="en-US" sz="1400"/>
                        <a:t>% safety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114207"/>
                  </a:ext>
                </a:extLst>
              </a:tr>
              <a:tr h="547087">
                <a:tc>
                  <a:txBody>
                    <a:bodyPr/>
                    <a:lstStyle/>
                    <a:p>
                      <a:r>
                        <a:rPr lang="en-US" sz="1400"/>
                        <a:t># of no shows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075199"/>
                  </a:ext>
                </a:extLst>
              </a:tr>
              <a:tr h="54708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99991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4392B57-1ABB-3721-2D58-BEF28768792F}"/>
              </a:ext>
            </a:extLst>
          </p:cNvPr>
          <p:cNvSpPr txBox="1"/>
          <p:nvPr/>
        </p:nvSpPr>
        <p:spPr>
          <a:xfrm>
            <a:off x="740978" y="5858189"/>
            <a:ext cx="10931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4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89435"/>
            <a:ext cx="9720071" cy="1764984"/>
          </a:xfrm>
        </p:spPr>
        <p:txBody>
          <a:bodyPr/>
          <a:lstStyle/>
          <a:p>
            <a:pPr marL="128016" lvl="1" indent="0">
              <a:buNone/>
            </a:pPr>
            <a:endParaRPr lang="en-US"/>
          </a:p>
          <a:p>
            <a:pPr lvl="1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FC0319-B6D2-90D9-EA0A-39EC0BB7E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53" y="134889"/>
            <a:ext cx="9720072" cy="1125250"/>
          </a:xfrm>
        </p:spPr>
        <p:txBody>
          <a:bodyPr/>
          <a:lstStyle/>
          <a:p>
            <a:r>
              <a:rPr lang="en-US"/>
              <a:t>What’s new at the Shelter?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44E10461-2147-5618-0425-81B5F500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871413"/>
              </p:ext>
            </p:extLst>
          </p:nvPr>
        </p:nvGraphicFramePr>
        <p:xfrm>
          <a:off x="190919" y="934720"/>
          <a:ext cx="11467679" cy="3307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51971">
                  <a:extLst>
                    <a:ext uri="{9D8B030D-6E8A-4147-A177-3AD203B41FA5}">
                      <a16:colId xmlns:a16="http://schemas.microsoft.com/office/drawing/2014/main" val="3570971970"/>
                    </a:ext>
                  </a:extLst>
                </a:gridCol>
                <a:gridCol w="627746">
                  <a:extLst>
                    <a:ext uri="{9D8B030D-6E8A-4147-A177-3AD203B41FA5}">
                      <a16:colId xmlns:a16="http://schemas.microsoft.com/office/drawing/2014/main" val="2860941652"/>
                    </a:ext>
                  </a:extLst>
                </a:gridCol>
                <a:gridCol w="507431">
                  <a:extLst>
                    <a:ext uri="{9D8B030D-6E8A-4147-A177-3AD203B41FA5}">
                      <a16:colId xmlns:a16="http://schemas.microsoft.com/office/drawing/2014/main" val="3388234207"/>
                    </a:ext>
                  </a:extLst>
                </a:gridCol>
                <a:gridCol w="589515">
                  <a:extLst>
                    <a:ext uri="{9D8B030D-6E8A-4147-A177-3AD203B41FA5}">
                      <a16:colId xmlns:a16="http://schemas.microsoft.com/office/drawing/2014/main" val="3998123621"/>
                    </a:ext>
                  </a:extLst>
                </a:gridCol>
                <a:gridCol w="686524">
                  <a:extLst>
                    <a:ext uri="{9D8B030D-6E8A-4147-A177-3AD203B41FA5}">
                      <a16:colId xmlns:a16="http://schemas.microsoft.com/office/drawing/2014/main" val="2489199915"/>
                    </a:ext>
                  </a:extLst>
                </a:gridCol>
                <a:gridCol w="748688">
                  <a:extLst>
                    <a:ext uri="{9D8B030D-6E8A-4147-A177-3AD203B41FA5}">
                      <a16:colId xmlns:a16="http://schemas.microsoft.com/office/drawing/2014/main" val="751828037"/>
                    </a:ext>
                  </a:extLst>
                </a:gridCol>
                <a:gridCol w="836550">
                  <a:extLst>
                    <a:ext uri="{9D8B030D-6E8A-4147-A177-3AD203B41FA5}">
                      <a16:colId xmlns:a16="http://schemas.microsoft.com/office/drawing/2014/main" val="758243956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3903143645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1913288924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4208076298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3698367041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334648340"/>
                    </a:ext>
                  </a:extLst>
                </a:gridCol>
                <a:gridCol w="1053209">
                  <a:extLst>
                    <a:ext uri="{9D8B030D-6E8A-4147-A177-3AD203B41FA5}">
                      <a16:colId xmlns:a16="http://schemas.microsoft.com/office/drawing/2014/main" val="652322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Metric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774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# of Clients Housed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805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# clients denied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833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AVG LOS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123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1799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08302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5B2C233-B97D-8C7B-3118-7175C9986582}"/>
              </a:ext>
            </a:extLst>
          </p:cNvPr>
          <p:cNvSpPr txBox="1"/>
          <p:nvPr/>
        </p:nvSpPr>
        <p:spPr>
          <a:xfrm>
            <a:off x="312582" y="4360881"/>
            <a:ext cx="9528287" cy="2923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Main: </a:t>
            </a:r>
            <a:endParaRPr lang="en-US" sz="1400"/>
          </a:p>
          <a:p>
            <a:r>
              <a:rPr lang="en-US" sz="1400" dirty="0"/>
              <a:t>	significant reduction in LOS for Oct.</a:t>
            </a:r>
          </a:p>
          <a:p>
            <a:r>
              <a:rPr lang="en-US" sz="1400" dirty="0"/>
              <a:t>	Denial: homeless, shelter full</a:t>
            </a:r>
          </a:p>
          <a:p>
            <a:endParaRPr lang="en-US" sz="1400"/>
          </a:p>
          <a:p>
            <a:r>
              <a:rPr lang="en-US" sz="1400" dirty="0"/>
              <a:t>North Shelter: Open date before Christmas </a:t>
            </a:r>
          </a:p>
          <a:p>
            <a:r>
              <a:rPr lang="en-US" sz="1400" dirty="0"/>
              <a:t>	Walk through scheduled</a:t>
            </a:r>
          </a:p>
          <a:p>
            <a:r>
              <a:rPr lang="en-US" sz="1400" dirty="0"/>
              <a:t>			</a:t>
            </a:r>
          </a:p>
          <a:p>
            <a:r>
              <a:rPr lang="en-US" sz="1400" dirty="0"/>
              <a:t>             </a:t>
            </a:r>
            <a:endParaRPr lang="en-US" dirty="0"/>
          </a:p>
          <a:p>
            <a:endParaRPr lang="en-US"/>
          </a:p>
          <a:p>
            <a:endParaRPr lang="en-US"/>
          </a:p>
          <a:p>
            <a:r>
              <a:rPr lang="en-US" dirty="0"/>
              <a:t>	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98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BC91C-E938-099F-C9F5-88475B3DD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Whats</a:t>
            </a:r>
            <a:r>
              <a:rPr lang="en-US"/>
              <a:t> new with Prevention Education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A291171-AFCA-5CC8-BE6A-D111852F8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950477"/>
              </p:ext>
            </p:extLst>
          </p:nvPr>
        </p:nvGraphicFramePr>
        <p:xfrm>
          <a:off x="753494" y="1945120"/>
          <a:ext cx="9861710" cy="3262444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519871">
                  <a:extLst>
                    <a:ext uri="{9D8B030D-6E8A-4147-A177-3AD203B41FA5}">
                      <a16:colId xmlns:a16="http://schemas.microsoft.com/office/drawing/2014/main" val="3574225247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384626598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011972563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877111598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742313496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395200759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4025947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119909482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513549870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1297520666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1055218327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1864031641"/>
                    </a:ext>
                  </a:extLst>
                </a:gridCol>
              </a:tblGrid>
              <a:tr h="549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002060"/>
                          </a:solidFill>
                        </a:rPr>
                        <a:t>Metric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February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March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April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May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June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July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August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September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October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November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rgbClr val="002060"/>
                          </a:solidFill>
                        </a:rPr>
                        <a:t>December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968044"/>
                  </a:ext>
                </a:extLst>
              </a:tr>
              <a:tr h="1460461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060"/>
                          </a:solidFill>
                        </a:rPr>
                        <a:t># of People Reached through Prevention Education Programs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1,122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1,537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1,269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684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504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107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590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656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656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730079"/>
                  </a:ext>
                </a:extLst>
              </a:tr>
              <a:tr h="54151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02060"/>
                          </a:solidFill>
                        </a:rPr>
                        <a:t># of Direct Service hours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126.5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70.5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61.5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39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27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34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25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34.5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34.5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5541"/>
                  </a:ext>
                </a:extLst>
              </a:tr>
              <a:tr h="5415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</a:rPr>
                        <a:t># of Vacant Positions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2-3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04404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F809644-8F9A-CCDC-1F3C-4F07EB39FF43}"/>
              </a:ext>
            </a:extLst>
          </p:cNvPr>
          <p:cNvSpPr txBox="1"/>
          <p:nvPr/>
        </p:nvSpPr>
        <p:spPr>
          <a:xfrm>
            <a:off x="753139" y="5254256"/>
            <a:ext cx="9861697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October Highlights:</a:t>
            </a:r>
            <a:r>
              <a:rPr lang="en-US"/>
              <a:t> Liverpool High School, Jordan Elbridge Middle School &amp; </a:t>
            </a:r>
            <a:r>
              <a:rPr lang="en-US" err="1"/>
              <a:t>Lyncourt</a:t>
            </a:r>
            <a:r>
              <a:rPr lang="en-US"/>
              <a:t> Elementary School: engaged hundreds of youth to discuss healthy relationships, consent, and staying safe. Center for Community Alternatives: engaged 110 employees in Workplace Sexual Harassment prevention. Inclusive Health Services: engaged 21 outpatient social workers in a comprehensive overview of VH Services and did some case studies together. Also engaged with the campus communities at OCC, ESF, Le Moyne, &amp; SU!</a:t>
            </a:r>
          </a:p>
        </p:txBody>
      </p:sp>
    </p:spTree>
    <p:extLst>
      <p:ext uri="{BB962C8B-B14F-4D97-AF65-F5344CB8AC3E}">
        <p14:creationId xmlns:p14="http://schemas.microsoft.com/office/powerpoint/2010/main" val="96723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D9813-0F04-EE16-B86A-89DC4FC9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47969"/>
          </a:xfrm>
        </p:spPr>
        <p:txBody>
          <a:bodyPr/>
          <a:lstStyle/>
          <a:p>
            <a:r>
              <a:rPr lang="en-US" sz="3200" err="1"/>
              <a:t>Whats</a:t>
            </a:r>
            <a:r>
              <a:rPr lang="en-US" sz="3200"/>
              <a:t> new with Abuse in Later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8B88F-D570-9B0B-C989-19538DC77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6904" y="1506070"/>
            <a:ext cx="10734625" cy="4857077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r>
              <a:rPr lang="en-US" sz="1600" b="1"/>
              <a:t>Abuse in Later Life – October Highlights</a:t>
            </a:r>
          </a:p>
          <a:p>
            <a:pPr marL="457200" indent="-457200">
              <a:buAutoNum type="alphaUcPeriod"/>
            </a:pPr>
            <a:r>
              <a:rPr lang="en-US" sz="1600"/>
              <a:t>Received No Cost Extension from OVC for One Year of additional new and continued programming</a:t>
            </a:r>
          </a:p>
          <a:p>
            <a:pPr marL="457200" indent="-457200">
              <a:buAutoNum type="alphaUcPeriod"/>
            </a:pPr>
            <a:r>
              <a:rPr lang="en-US" sz="1600"/>
              <a:t>Date, Site for Elder Abuse Conference secured – June21 DoubleTree.  Planning commenced with help of Development.</a:t>
            </a:r>
          </a:p>
          <a:p>
            <a:pPr marL="457200" indent="-457200">
              <a:buAutoNum type="alphaUcPeriod"/>
            </a:pPr>
            <a:r>
              <a:rPr lang="en-US" sz="1600"/>
              <a:t>New Sub-award contracting under way with: (1) Christopher Communities and (2) Syracuse Housing Authority as site-based sub-recipient community partners and Center for Justice Innovations as the outreach community partner for OVC extension</a:t>
            </a:r>
          </a:p>
          <a:p>
            <a:pPr marL="457200" indent="-457200">
              <a:buAutoNum type="alphaUcPeriod"/>
            </a:pPr>
            <a:r>
              <a:rPr lang="en-US" sz="1600"/>
              <a:t>Continued field case management for ECORE Project and survivor support group at Vera House.  Planning to expand both soon.</a:t>
            </a:r>
          </a:p>
          <a:p>
            <a:pPr marL="457200" indent="-457200">
              <a:buAutoNum type="alphaUcPeriod"/>
            </a:pPr>
            <a:r>
              <a:rPr lang="en-US" sz="1600"/>
              <a:t>As funding was secured, hiring of two Elder Advocates and a new Outreach and Training Coordinator is under way.</a:t>
            </a:r>
          </a:p>
          <a:p>
            <a:pPr marL="457200" indent="-457200">
              <a:buAutoNum type="alphaUcPeriod"/>
            </a:pPr>
            <a:endParaRPr lang="en-US" sz="1600"/>
          </a:p>
          <a:p>
            <a:pPr marL="0" indent="0">
              <a:buNone/>
            </a:pPr>
            <a:r>
              <a:rPr lang="en-US" sz="1600" b="1"/>
              <a:t>Enhanced Multidisciplinary Team (EMDT) Coordination for Central New York: </a:t>
            </a:r>
          </a:p>
          <a:p>
            <a:pPr marL="285750" indent="-285750">
              <a:buFont typeface="Arial" panose="020B0602020104020603" pitchFamily="34" charset="0"/>
              <a:buChar char="•"/>
            </a:pPr>
            <a:r>
              <a:rPr lang="en-US" sz="1600"/>
              <a:t>Currently serving 7 counties</a:t>
            </a:r>
          </a:p>
          <a:p>
            <a:pPr marL="285750" indent="-285750">
              <a:buFont typeface="Arial" panose="020B0602020104020603" pitchFamily="34" charset="0"/>
              <a:buChar char="•"/>
            </a:pPr>
            <a:r>
              <a:rPr lang="en-US" sz="1600"/>
              <a:t>Caseload of 37 cases currently</a:t>
            </a:r>
            <a:endParaRPr lang="en-US"/>
          </a:p>
          <a:p>
            <a:pPr marL="285750" indent="-285750">
              <a:buFont typeface="Arial" panose="020B0602020104020603" pitchFamily="34" charset="0"/>
              <a:buChar char="•"/>
            </a:pPr>
            <a:r>
              <a:rPr lang="en-US" sz="1600"/>
              <a:t>Four new cases of financial exploitation this month plus one new case of DV</a:t>
            </a:r>
            <a:endParaRPr lang="en-US"/>
          </a:p>
          <a:p>
            <a:pPr marL="630555" lvl="1" indent="-457200">
              <a:buAutoNum type="alphaUcPeriod"/>
            </a:pPr>
            <a:endParaRPr lang="en-US" sz="1200"/>
          </a:p>
          <a:p>
            <a:pPr marL="457200" indent="-457200">
              <a:buAutoNum type="alphaUcPeriod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8992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E52E2-5C6F-91C8-DAAB-CE73C53FA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new with Human Resources?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3D498-55BC-247F-E0C0-5A65F4F5A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084832"/>
            <a:ext cx="4754880" cy="4224528"/>
          </a:xfrm>
          <a:solidFill>
            <a:schemeClr val="accent3">
              <a:lumMod val="20000"/>
              <a:lumOff val="80000"/>
            </a:schemeClr>
          </a:solidFill>
        </p:spPr>
        <p:txBody>
          <a:bodyPr vert="horz" lIns="45720" tIns="45720" rIns="45720" bIns="45720" rtlCol="0" anchor="t">
            <a:normAutofit lnSpcReduction="10000"/>
          </a:bodyPr>
          <a:lstStyle/>
          <a:p>
            <a:pPr marL="127635" lvl="1" indent="0" algn="ctr">
              <a:buNone/>
            </a:pPr>
            <a:r>
              <a:rPr lang="en-US" sz="2400" u="sng">
                <a:solidFill>
                  <a:schemeClr val="accent5"/>
                </a:solidFill>
              </a:rPr>
              <a:t>STAFFING UPDATE</a:t>
            </a:r>
            <a:endParaRPr lang="en-US">
              <a:solidFill>
                <a:schemeClr val="accent5"/>
              </a:solidFill>
            </a:endParaRPr>
          </a:p>
          <a:p>
            <a:pPr marL="264795" lvl="1"/>
            <a:r>
              <a:rPr lang="en-US" sz="2400"/>
              <a:t>Offers/New Hires/Onboarding:</a:t>
            </a:r>
          </a:p>
          <a:p>
            <a:pPr marL="447675" lvl="2"/>
            <a:r>
              <a:rPr lang="en-US" sz="2000"/>
              <a:t>HR Generalist</a:t>
            </a:r>
            <a:endParaRPr lang="en-US"/>
          </a:p>
          <a:p>
            <a:pPr marL="447675" lvl="2"/>
            <a:r>
              <a:rPr lang="en-US" sz="2000"/>
              <a:t>Campus Project Coordinator/PE</a:t>
            </a:r>
          </a:p>
          <a:p>
            <a:pPr marL="447675" lvl="2"/>
            <a:r>
              <a:rPr lang="en-US" sz="2000"/>
              <a:t>Advocate (full-time)</a:t>
            </a:r>
          </a:p>
          <a:p>
            <a:pPr marL="447675" lvl="2"/>
            <a:r>
              <a:rPr lang="en-US" sz="2000"/>
              <a:t>Advocate (part-time)</a:t>
            </a:r>
          </a:p>
          <a:p>
            <a:pPr marL="264795" lvl="1"/>
            <a:r>
              <a:rPr lang="en-US" sz="2400"/>
              <a:t>Internal Moves/Changes:</a:t>
            </a:r>
          </a:p>
          <a:p>
            <a:pPr marL="447675" lvl="2"/>
            <a:r>
              <a:rPr lang="en-US" sz="2000"/>
              <a:t>Case Manager (from Advocacy)</a:t>
            </a:r>
          </a:p>
          <a:p>
            <a:pPr marL="447675" lvl="2"/>
            <a:r>
              <a:rPr lang="en-US" sz="2000"/>
              <a:t>North Shelter Manager (from Main Shelter)</a:t>
            </a:r>
          </a:p>
          <a:p>
            <a:pPr marL="447675" lvl="2"/>
            <a:r>
              <a:rPr lang="en-US" sz="2000"/>
              <a:t>Project Coordinator for Engaging Men &amp; Boys (from Advocacy)</a:t>
            </a:r>
          </a:p>
          <a:p>
            <a:pPr marL="447675" lvl="2"/>
            <a:endParaRPr lang="en-US" sz="20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9B621-4120-086E-C44E-9CA87A924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084832"/>
            <a:ext cx="4754880" cy="4224528"/>
          </a:xfrm>
          <a:solidFill>
            <a:schemeClr val="accent2">
              <a:lumMod val="40000"/>
              <a:lumOff val="60000"/>
            </a:schemeClr>
          </a:solidFill>
        </p:spPr>
        <p:txBody>
          <a:bodyPr vert="horz" lIns="45720" tIns="45720" rIns="45720" bIns="45720" rtlCol="0" anchor="t">
            <a:normAutofit lnSpcReduction="10000"/>
          </a:bodyPr>
          <a:lstStyle/>
          <a:p>
            <a:pPr marL="127635" lvl="1" indent="0" algn="ctr">
              <a:buNone/>
            </a:pPr>
            <a:r>
              <a:rPr lang="en-US" sz="2400" u="sng" dirty="0">
                <a:solidFill>
                  <a:schemeClr val="accent5"/>
                </a:solidFill>
              </a:rPr>
              <a:t>INITIATIVES WORKING ON</a:t>
            </a:r>
            <a:endParaRPr lang="en-US" dirty="0">
              <a:solidFill>
                <a:schemeClr val="accent5"/>
              </a:solidFill>
            </a:endParaRPr>
          </a:p>
          <a:p>
            <a:pPr marL="264795" lvl="1"/>
            <a:r>
              <a:rPr lang="en-US" sz="2400" dirty="0"/>
              <a:t>Benefit renewal for 2024 and open enrollment information sessions</a:t>
            </a:r>
          </a:p>
          <a:p>
            <a:pPr marL="447675" lvl="2"/>
            <a:r>
              <a:rPr lang="en-US" sz="2000" dirty="0"/>
              <a:t>Prepare cost analysis &amp; proposals</a:t>
            </a:r>
          </a:p>
          <a:p>
            <a:pPr marL="447675" lvl="2"/>
            <a:r>
              <a:rPr lang="en-US" sz="2000" dirty="0"/>
              <a:t>Revise benefits guidelines and resources</a:t>
            </a:r>
          </a:p>
          <a:p>
            <a:pPr marL="264795" lvl="1">
              <a:lnSpc>
                <a:spcPct val="100000"/>
              </a:lnSpc>
            </a:pPr>
            <a:r>
              <a:rPr lang="en-US" sz="2400" dirty="0"/>
              <a:t>Time off policy proposal for 2024</a:t>
            </a:r>
          </a:p>
          <a:p>
            <a:pPr marL="447675" lvl="2">
              <a:lnSpc>
                <a:spcPct val="100000"/>
              </a:lnSpc>
            </a:pPr>
            <a:r>
              <a:rPr lang="en-US" sz="2000" dirty="0"/>
              <a:t>Evaluate PTO structure, rollover, thresholds, &amp; consider PTO bank</a:t>
            </a:r>
          </a:p>
          <a:p>
            <a:pPr marL="447675" lvl="2">
              <a:lnSpc>
                <a:spcPct val="100000"/>
              </a:lnSpc>
            </a:pPr>
            <a:r>
              <a:rPr lang="en-US" sz="2000" dirty="0"/>
              <a:t>Utilize HR systems to automate accruals</a:t>
            </a:r>
          </a:p>
          <a:p>
            <a:pPr marL="264795" lvl="1">
              <a:lnSpc>
                <a:spcPct val="100000"/>
              </a:lnSpc>
            </a:pPr>
            <a:r>
              <a:rPr lang="en-US" sz="2400" dirty="0"/>
              <a:t>Preparation for County audit in November</a:t>
            </a:r>
          </a:p>
          <a:p>
            <a:pPr marL="447675" lvl="2">
              <a:lnSpc>
                <a:spcPct val="100000"/>
              </a:lnSpc>
            </a:pPr>
            <a:r>
              <a:rPr lang="en-US" sz="2000" dirty="0"/>
              <a:t>Personnel files &amp; training records</a:t>
            </a:r>
          </a:p>
          <a:p>
            <a:pPr marL="447675" lvl="2">
              <a:lnSpc>
                <a:spcPct val="10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086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FBC8-DF30-6E99-A8E7-341D24942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HR </a:t>
            </a:r>
            <a:r>
              <a:rPr lang="en-US" err="1"/>
              <a:t>pROJECTS</a:t>
            </a:r>
            <a:r>
              <a:rPr lang="en-US"/>
              <a:t> in flight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47F6A-70F7-334F-9448-DC8E1D1E8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175" y="1965960"/>
            <a:ext cx="10358024" cy="4529469"/>
          </a:xfrm>
          <a:solidFill>
            <a:schemeClr val="bg2">
              <a:lumMod val="40000"/>
              <a:lumOff val="60000"/>
            </a:schemeClr>
          </a:solidFill>
        </p:spPr>
        <p:txBody>
          <a:bodyPr vert="horz" lIns="45720" tIns="45720" rIns="45720" bIns="45720" rtlCol="0" anchor="t">
            <a:normAutofit/>
          </a:bodyPr>
          <a:lstStyle/>
          <a:p>
            <a:pPr marL="90805">
              <a:buFont typeface="Arial" panose="020B0604020202020204" pitchFamily="34" charset="0"/>
              <a:buChar char="•"/>
            </a:pPr>
            <a:r>
              <a:rPr lang="en-US" dirty="0"/>
              <a:t>Agency Orientation Training / Rape Crisis Certification Compliance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/>
              <a:t>Moved to hybrid model with live VIRTUAL general session (8 hours)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/>
              <a:t>Self-paced, independent learning modules (12 hours)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/>
              <a:t>Continuing education / interactive components (20 hours within 1 year from cert)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E-Verify Electronic I-9 Process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/>
              <a:t>Part of improved onboarding experience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en-US" dirty="0"/>
              <a:t>Enhanced communication with Department of Homeland Security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General Ledger Interface (GLI)</a:t>
            </a:r>
          </a:p>
          <a:p>
            <a:pPr marL="264795" lvl="1"/>
            <a:r>
              <a:rPr lang="en-US" dirty="0"/>
              <a:t>Implementation in progress to supply electronic payroll data feeds to </a:t>
            </a:r>
            <a:r>
              <a:rPr lang="en-US" dirty="0" err="1"/>
              <a:t>BlackBaud</a:t>
            </a:r>
            <a:r>
              <a:rPr lang="en-US" dirty="0"/>
              <a:t> to strengthen efficiency and accuracy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Benefits Module</a:t>
            </a:r>
          </a:p>
          <a:p>
            <a:pPr marL="264795" lvl="1"/>
            <a:r>
              <a:rPr lang="en-US" dirty="0"/>
              <a:t>Self-service enrollment in progress (2 profiles: new hire onboarding and annual open enrollment)</a:t>
            </a:r>
          </a:p>
          <a:p>
            <a:pPr marL="264795" lvl="1"/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64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2DB5EFA3D90544A7896620F7B7C87F" ma:contentTypeVersion="5" ma:contentTypeDescription="Create a new document." ma:contentTypeScope="" ma:versionID="aaacd4f2cfe31a3fb94f1d681edec47b">
  <xsd:schema xmlns:xsd="http://www.w3.org/2001/XMLSchema" xmlns:xs="http://www.w3.org/2001/XMLSchema" xmlns:p="http://schemas.microsoft.com/office/2006/metadata/properties" xmlns:ns2="10ada60b-f876-4fd3-872e-27ec2c88606b" xmlns:ns3="fac03f51-53cb-40b7-8c2b-b91ff9219491" targetNamespace="http://schemas.microsoft.com/office/2006/metadata/properties" ma:root="true" ma:fieldsID="d31dcb696b02e50d72e39bf76bb606b5" ns2:_="" ns3:_="">
    <xsd:import namespace="10ada60b-f876-4fd3-872e-27ec2c88606b"/>
    <xsd:import namespace="fac03f51-53cb-40b7-8c2b-b91ff92194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da60b-f876-4fd3-872e-27ec2c8860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c03f51-53cb-40b7-8c2b-b91ff921949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D5B4E9-33F5-4294-BB81-31327EE896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B1F558-D2FC-4218-ABB4-FA58FA122F2B}">
  <ds:schemaRefs>
    <ds:schemaRef ds:uri="http://purl.org/dc/elements/1.1/"/>
    <ds:schemaRef ds:uri="http://schemas.microsoft.com/office/2006/metadata/properties"/>
    <ds:schemaRef ds:uri="fac03f51-53cb-40b7-8c2b-b91ff9219491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10ada60b-f876-4fd3-872e-27ec2c88606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9B1C1C3-4F26-4C9A-8FBC-E04C0F8223C0}">
  <ds:schemaRefs>
    <ds:schemaRef ds:uri="10ada60b-f876-4fd3-872e-27ec2c88606b"/>
    <ds:schemaRef ds:uri="fac03f51-53cb-40b7-8c2b-b91ff92194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1298</Words>
  <Application>Microsoft Office PowerPoint</Application>
  <PresentationFormat>Widescreen</PresentationFormat>
  <Paragraphs>297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TW Cen MT</vt:lpstr>
      <vt:lpstr>TW Cen MT</vt:lpstr>
      <vt:lpstr>Tw Cen MT Condensed</vt:lpstr>
      <vt:lpstr>Wingdings</vt:lpstr>
      <vt:lpstr>Wingdings 3</vt:lpstr>
      <vt:lpstr>Wingdings,Sans-Serif</vt:lpstr>
      <vt:lpstr>Integral</vt:lpstr>
      <vt:lpstr>Executive leadership update 11/21/23</vt:lpstr>
      <vt:lpstr>Agency Updates </vt:lpstr>
      <vt:lpstr>What’s New with Advocacy? </vt:lpstr>
      <vt:lpstr>What is new with Clinical Team?</vt:lpstr>
      <vt:lpstr>What’s new at the Shelter?</vt:lpstr>
      <vt:lpstr>Whats new with Prevention Education</vt:lpstr>
      <vt:lpstr>Whats new with Abuse in Later Life</vt:lpstr>
      <vt:lpstr>What’s new with Human Resources?</vt:lpstr>
      <vt:lpstr>HR pROJECTS in flight</vt:lpstr>
      <vt:lpstr>What’s new in Finance:</vt:lpstr>
      <vt:lpstr>What’s new in Development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out training night 1</dc:title>
  <dc:creator>Holly Lehman</dc:creator>
  <cp:lastModifiedBy>Felicity Hall</cp:lastModifiedBy>
  <cp:revision>37</cp:revision>
  <dcterms:created xsi:type="dcterms:W3CDTF">2021-06-14T20:07:17Z</dcterms:created>
  <dcterms:modified xsi:type="dcterms:W3CDTF">2023-11-15T20:49:48Z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0x010100EF2DB5EFA3D90544A7896620F7B7C87F</vt:lpwstr>
  </property>
</Properties>
</file>